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8" r:id="rId3"/>
    <p:sldId id="259" r:id="rId4"/>
    <p:sldId id="276" r:id="rId5"/>
    <p:sldId id="275" r:id="rId6"/>
    <p:sldId id="257" r:id="rId7"/>
    <p:sldId id="277" r:id="rId8"/>
    <p:sldId id="263" r:id="rId9"/>
    <p:sldId id="265" r:id="rId10"/>
    <p:sldId id="273" r:id="rId11"/>
    <p:sldId id="271" r:id="rId12"/>
    <p:sldId id="268" r:id="rId13"/>
    <p:sldId id="266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B83EC-A109-41B1-A930-406753998BC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DB36C-BE19-484F-B729-A3ACBAEE5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8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8190-8CBE-BD96-1C4E-4BCBED7A9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32740-2178-521D-DA02-B84FEBB62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AEE39-B087-D817-36CA-8B7BC2BE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52F7E-2A45-155A-68D2-8BCE1857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CC6F0-B4FC-4EB3-2644-0C66E90F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9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E835C-5C9A-9181-4335-DEAF5470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5D7DF-E4E3-FF2E-0775-E7D989C45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C8508-DC50-990F-124A-3FD53165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4AB6E-A5DE-98A5-A6F9-1F292CCF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2306D-FB44-A5FD-8401-D0A64575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8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51BD7-65EF-D255-3E73-4007E7E61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24A73-F771-958C-ED40-FD88C161A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47CC7-7C9D-0DA1-49DB-C39F5812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D3B01-6B0A-688D-607C-FE81E2A4E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EF881-EEDB-E203-9BB9-FBE33858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5FD3-E329-CE47-24CC-F56360AF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BE41E-2ADB-159E-C1E4-53B310A96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9CAE4-18FF-69B1-00C8-8A21634A9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E90C5-673A-2B01-D004-D2AF26C9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B5844-2A54-79BD-7933-277B1E6B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3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D0657-584C-4497-FA6B-C4EF020B9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CD0A6-E793-6835-9CF3-C794B64FF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EFE62-7D49-7D54-65D8-54AA62F5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CD31-C397-6BCA-CA65-8504C3A4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A5C1E-AE83-321C-FA6E-676C7A52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5269-ABC5-6278-1AFB-FF58982F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E974E-9DBB-E73B-14C3-DAB62E661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E210E-B08D-B9B9-270C-8084E26E1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A20D7-76E1-0387-3EDC-6F3FB4262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52E2C-0996-E7C7-F599-4A71CB9A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662A4-5F10-73F5-B234-2FD58F3B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C68C-5EA8-DCF9-D2B8-73769B09E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B0897-D3FD-1A1B-E166-D4C092D26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600403-96CE-6BAF-3E14-3C081C957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FD88B4-5B6F-D826-6711-F3CFE6591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E8B46-1D39-9DED-E42D-89651ED58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69769-6826-A60B-9565-31DE1E6A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CB520D-BADF-DB50-9B84-ADE722CF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0C2EA5-3E3C-07A1-A81A-B64520A3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2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C83ED-EDCE-DF5F-8FB5-4C5BAD07F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3F3C0-77D4-6F1A-1A3E-D5EEF072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72744-60F4-1D37-8C64-A0EFC0A5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FC949-F3C7-9999-836E-F402C34BD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7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9DEF2-367C-BD49-122B-F14CA5F0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B6A5C-848A-F6B2-9839-707FD502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15987-755D-FF3B-93EC-9B776C15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3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99F5-C1A8-8809-1422-911F3F345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C71F6-559C-A8BF-382D-F2101A41C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D9172-17EC-BD11-8EE5-DD9B26E26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9A96B-D5F0-0D1F-1A63-6EAAD10F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48A38-B8DC-6F45-12CA-D61A0238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8EB01-437F-37F8-E695-D70C70699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9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1654-7FA6-D083-0615-75358DC4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FD4753-FB15-6762-CF2B-63804A454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E9C55-0475-16A9-FEB7-76B5551B4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6017E-64DB-6950-7427-1B72F78F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E558D-D53E-4A39-22BC-9EE3D57E6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61B3F-D3F4-11B0-8EC3-A38E28B2C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4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23EBD-C360-7377-54DA-4A1A8228B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466C4-3E5F-E20D-A347-0EDF7B590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EFBEE-6912-92B4-5FC8-0CF88474F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E2F7-DCA2-4798-9D62-AF632F58BBC3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0D58-1F92-1121-8721-AEB5CBC13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7AD31-5D60-A243-B1B9-0BC7F3B70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FE291-3275-47AD-81D9-26674CF4F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9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75FC64-82D9-C44F-5102-C6A361F88DC6}"/>
              </a:ext>
            </a:extLst>
          </p:cNvPr>
          <p:cNvSpPr/>
          <p:nvPr/>
        </p:nvSpPr>
        <p:spPr>
          <a:xfrm>
            <a:off x="262759" y="283779"/>
            <a:ext cx="11761075" cy="6409118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260EF0-B8D9-1EA8-D9C7-B75C76F0FF70}"/>
              </a:ext>
            </a:extLst>
          </p:cNvPr>
          <p:cNvSpPr txBox="1"/>
          <p:nvPr/>
        </p:nvSpPr>
        <p:spPr>
          <a:xfrm>
            <a:off x="262760" y="599090"/>
            <a:ext cx="11845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Maine Veterans In Need</a:t>
            </a:r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E6DD6D-DE86-DC53-94BA-FA30705CF91D}"/>
              </a:ext>
            </a:extLst>
          </p:cNvPr>
          <p:cNvSpPr txBox="1"/>
          <p:nvPr/>
        </p:nvSpPr>
        <p:spPr>
          <a:xfrm>
            <a:off x="662940" y="1900128"/>
            <a:ext cx="10664189" cy="3550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Presentation to the MVCC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8 January 2024</a:t>
            </a:r>
          </a:p>
          <a:p>
            <a:pPr algn="ctr">
              <a:lnSpc>
                <a:spcPct val="150000"/>
              </a:lnSpc>
            </a:pPr>
            <a:r>
              <a:rPr lang="en-US" sz="6000" b="1" dirty="0">
                <a:solidFill>
                  <a:srgbClr val="FF0000"/>
                </a:solidFill>
              </a:rPr>
              <a:t>Happy New Year!!!</a:t>
            </a:r>
          </a:p>
        </p:txBody>
      </p:sp>
    </p:spTree>
    <p:extLst>
      <p:ext uri="{BB962C8B-B14F-4D97-AF65-F5344CB8AC3E}">
        <p14:creationId xmlns:p14="http://schemas.microsoft.com/office/powerpoint/2010/main" val="2167699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73" y="178676"/>
            <a:ext cx="2075793" cy="207579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5174BA4-845F-8AC6-0BBB-32C50B49ED0C}"/>
              </a:ext>
            </a:extLst>
          </p:cNvPr>
          <p:cNvSpPr/>
          <p:nvPr/>
        </p:nvSpPr>
        <p:spPr>
          <a:xfrm>
            <a:off x="204952" y="178676"/>
            <a:ext cx="11782095" cy="6500648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496644-6AAC-540B-A28A-17BD7F992092}"/>
              </a:ext>
            </a:extLst>
          </p:cNvPr>
          <p:cNvSpPr txBox="1"/>
          <p:nvPr/>
        </p:nvSpPr>
        <p:spPr>
          <a:xfrm>
            <a:off x="378373" y="462455"/>
            <a:ext cx="11435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The Process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894F31-B2C4-92C3-9564-E309E1FB58DE}"/>
              </a:ext>
            </a:extLst>
          </p:cNvPr>
          <p:cNvSpPr txBox="1"/>
          <p:nvPr/>
        </p:nvSpPr>
        <p:spPr>
          <a:xfrm>
            <a:off x="283779" y="2110973"/>
            <a:ext cx="115298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Determine what is needed to </a:t>
            </a:r>
            <a:r>
              <a:rPr lang="en-US" sz="2400" b="1" dirty="0">
                <a:solidFill>
                  <a:srgbClr val="FF0000"/>
                </a:solidFill>
              </a:rPr>
              <a:t>stabilize</a:t>
            </a:r>
            <a:r>
              <a:rPr lang="en-US" sz="2400" dirty="0"/>
              <a:t> the immediate situation and, if possible, provide that resource.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Record</a:t>
            </a:r>
            <a:r>
              <a:rPr lang="en-US" sz="2400" dirty="0"/>
              <a:t> information on an MVN form (typically over the phone)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Basic contact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In the VA system?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MBVS Notified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Agencies involved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Have a DD 214 (not required)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Determine action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Send</a:t>
            </a:r>
            <a:r>
              <a:rPr lang="en-US" sz="2400" dirty="0"/>
              <a:t> MVN form </a:t>
            </a:r>
            <a:r>
              <a:rPr lang="en-US" sz="2400" b="1" dirty="0">
                <a:solidFill>
                  <a:srgbClr val="FF0000"/>
                </a:solidFill>
              </a:rPr>
              <a:t>to the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Follow-up</a:t>
            </a:r>
            <a:r>
              <a:rPr lang="en-US" sz="2400" dirty="0"/>
              <a:t> with MBVS and Agencies involved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64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56" y="42177"/>
            <a:ext cx="2309896" cy="2309896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B779CEC-36A7-1B7B-FABA-AF10B60A4A52}"/>
              </a:ext>
            </a:extLst>
          </p:cNvPr>
          <p:cNvSpPr/>
          <p:nvPr/>
        </p:nvSpPr>
        <p:spPr>
          <a:xfrm>
            <a:off x="3374654" y="892070"/>
            <a:ext cx="1428574" cy="1208690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Veterans Forward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3B2077-CCE2-847A-47D9-B723E5074CE4}"/>
              </a:ext>
            </a:extLst>
          </p:cNvPr>
          <p:cNvSpPr/>
          <p:nvPr/>
        </p:nvSpPr>
        <p:spPr>
          <a:xfrm>
            <a:off x="4934476" y="553103"/>
            <a:ext cx="1675698" cy="1301974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DAV Ch 11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99B5D8-FDFC-257C-4704-88884F977797}"/>
              </a:ext>
            </a:extLst>
          </p:cNvPr>
          <p:cNvSpPr/>
          <p:nvPr/>
        </p:nvSpPr>
        <p:spPr>
          <a:xfrm>
            <a:off x="6852744" y="572814"/>
            <a:ext cx="1334813" cy="1301974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VFW </a:t>
            </a:r>
            <a:r>
              <a:rPr lang="en-US" dirty="0" err="1">
                <a:solidFill>
                  <a:schemeClr val="tx1"/>
                </a:solidFill>
              </a:rPr>
              <a:t>Dpt</a:t>
            </a:r>
            <a:r>
              <a:rPr lang="en-US" dirty="0">
                <a:solidFill>
                  <a:schemeClr val="tx1"/>
                </a:solidFill>
              </a:rPr>
              <a:t> ME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64ADEB0-E67F-79C5-629A-AC2F60449005}"/>
              </a:ext>
            </a:extLst>
          </p:cNvPr>
          <p:cNvSpPr/>
          <p:nvPr/>
        </p:nvSpPr>
        <p:spPr>
          <a:xfrm>
            <a:off x="8702566" y="767255"/>
            <a:ext cx="1334813" cy="1301974"/>
          </a:xfrm>
          <a:prstGeom prst="ellipse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 VEFAP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685BCA-0C49-DA2E-1DF9-63A264610D39}"/>
              </a:ext>
            </a:extLst>
          </p:cNvPr>
          <p:cNvSpPr/>
          <p:nvPr/>
        </p:nvSpPr>
        <p:spPr>
          <a:xfrm>
            <a:off x="2104684" y="1588489"/>
            <a:ext cx="1282262" cy="1208689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Preble St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A722DF-B32C-13BE-BEB6-A9AE52C8014D}"/>
              </a:ext>
            </a:extLst>
          </p:cNvPr>
          <p:cNvSpPr/>
          <p:nvPr/>
        </p:nvSpPr>
        <p:spPr>
          <a:xfrm>
            <a:off x="1040460" y="2392771"/>
            <a:ext cx="1188502" cy="1208689"/>
          </a:xfrm>
          <a:prstGeom prst="ellipse">
            <a:avLst/>
          </a:prstGeom>
          <a:noFill/>
          <a:ln w="34925"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Vets Inc.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0672ECA-0F23-C0E3-FD95-7FA686273F2A}"/>
              </a:ext>
            </a:extLst>
          </p:cNvPr>
          <p:cNvSpPr/>
          <p:nvPr/>
        </p:nvSpPr>
        <p:spPr>
          <a:xfrm>
            <a:off x="9874468" y="4633361"/>
            <a:ext cx="1114096" cy="1208689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V.E.T.S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Trailers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745EB74-655E-3B6D-59A1-99C1A5355475}"/>
              </a:ext>
            </a:extLst>
          </p:cNvPr>
          <p:cNvSpPr/>
          <p:nvPr/>
        </p:nvSpPr>
        <p:spPr>
          <a:xfrm>
            <a:off x="9963804" y="3291047"/>
            <a:ext cx="1219200" cy="1093076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Health Affiliates </a:t>
            </a:r>
            <a:r>
              <a:rPr lang="en-US" sz="1200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AEEB15-F56D-D2C5-C0B7-B61A6BB05D76}"/>
              </a:ext>
            </a:extLst>
          </p:cNvPr>
          <p:cNvSpPr/>
          <p:nvPr/>
        </p:nvSpPr>
        <p:spPr>
          <a:xfrm>
            <a:off x="10037379" y="2042953"/>
            <a:ext cx="1219200" cy="1093076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VOA NNE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619A34-47C3-F33E-4F76-D5CB8FF3AF4A}"/>
              </a:ext>
            </a:extLst>
          </p:cNvPr>
          <p:cNvSpPr/>
          <p:nvPr/>
        </p:nvSpPr>
        <p:spPr>
          <a:xfrm>
            <a:off x="2466261" y="4715723"/>
            <a:ext cx="1140789" cy="1079555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ELKS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8A021DC-B183-A346-EB21-B35D4C41AA19}"/>
              </a:ext>
            </a:extLst>
          </p:cNvPr>
          <p:cNvSpPr/>
          <p:nvPr/>
        </p:nvSpPr>
        <p:spPr>
          <a:xfrm>
            <a:off x="3620647" y="5089792"/>
            <a:ext cx="1665057" cy="1208689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Operation Brotherhood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7FA932D-41BA-DE48-7D8C-DB11C19C40B4}"/>
              </a:ext>
            </a:extLst>
          </p:cNvPr>
          <p:cNvSpPr/>
          <p:nvPr/>
        </p:nvSpPr>
        <p:spPr>
          <a:xfrm>
            <a:off x="5475890" y="4992414"/>
            <a:ext cx="1513489" cy="1301973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Welcome to Housing	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09F5A02-6B66-4AE9-1232-CBFE205C532B}"/>
              </a:ext>
            </a:extLst>
          </p:cNvPr>
          <p:cNvSpPr/>
          <p:nvPr/>
        </p:nvSpPr>
        <p:spPr>
          <a:xfrm>
            <a:off x="7630510" y="4983213"/>
            <a:ext cx="1639614" cy="1301973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 Vet Treatment Ct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2120A26-4E7E-B8D2-7BC6-CAD5258A6A8B}"/>
              </a:ext>
            </a:extLst>
          </p:cNvPr>
          <p:cNvSpPr/>
          <p:nvPr/>
        </p:nvSpPr>
        <p:spPr>
          <a:xfrm>
            <a:off x="3260504" y="3143611"/>
            <a:ext cx="1208688" cy="121789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MBVS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2F7B1C8-1118-9DE5-9CD5-3D71070D70FA}"/>
              </a:ext>
            </a:extLst>
          </p:cNvPr>
          <p:cNvSpPr/>
          <p:nvPr/>
        </p:nvSpPr>
        <p:spPr>
          <a:xfrm>
            <a:off x="6947336" y="2892894"/>
            <a:ext cx="1345325" cy="1473421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MVN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6D043FF-7DAF-7E0D-0427-09EB947D91ED}"/>
              </a:ext>
            </a:extLst>
          </p:cNvPr>
          <p:cNvCxnSpPr>
            <a:stCxn id="18" idx="6"/>
            <a:endCxn id="19" idx="2"/>
          </p:cNvCxnSpPr>
          <p:nvPr/>
        </p:nvCxnSpPr>
        <p:spPr>
          <a:xfrm flipV="1">
            <a:off x="4469192" y="3629605"/>
            <a:ext cx="2478144" cy="12295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A9B15BB-C10F-B658-B060-15EEEA837421}"/>
              </a:ext>
            </a:extLst>
          </p:cNvPr>
          <p:cNvCxnSpPr>
            <a:cxnSpLocks/>
          </p:cNvCxnSpPr>
          <p:nvPr/>
        </p:nvCxnSpPr>
        <p:spPr>
          <a:xfrm>
            <a:off x="3352799" y="2100760"/>
            <a:ext cx="3636580" cy="1215446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3E40BD7-DE73-7378-E455-8FCC5AA67733}"/>
              </a:ext>
            </a:extLst>
          </p:cNvPr>
          <p:cNvCxnSpPr>
            <a:stCxn id="2" idx="6"/>
            <a:endCxn id="19" idx="1"/>
          </p:cNvCxnSpPr>
          <p:nvPr/>
        </p:nvCxnSpPr>
        <p:spPr>
          <a:xfrm>
            <a:off x="4803228" y="1496415"/>
            <a:ext cx="2341126" cy="1612257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0913437-EB1D-0EF9-0A57-6CCE683EC7D4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6364774" y="1664407"/>
            <a:ext cx="1024831" cy="1228487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39C692-1264-BC79-23F6-0B5A56B43D84}"/>
              </a:ext>
            </a:extLst>
          </p:cNvPr>
          <p:cNvCxnSpPr>
            <a:cxnSpLocks/>
          </p:cNvCxnSpPr>
          <p:nvPr/>
        </p:nvCxnSpPr>
        <p:spPr>
          <a:xfrm>
            <a:off x="7646752" y="1874788"/>
            <a:ext cx="90464" cy="92239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1881643-170A-19DD-D8FF-E0EC3D932A40}"/>
              </a:ext>
            </a:extLst>
          </p:cNvPr>
          <p:cNvCxnSpPr>
            <a:cxnSpLocks/>
            <a:stCxn id="7" idx="3"/>
            <a:endCxn id="19" idx="7"/>
          </p:cNvCxnSpPr>
          <p:nvPr/>
        </p:nvCxnSpPr>
        <p:spPr>
          <a:xfrm flipH="1">
            <a:off x="8095643" y="1878559"/>
            <a:ext cx="802402" cy="123011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EB740FA-D9D6-0325-EFBC-5950D6230EA8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250495" y="2589491"/>
            <a:ext cx="1786884" cy="73577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1A00FD1-3795-7313-9B6A-21A3839AC240}"/>
              </a:ext>
            </a:extLst>
          </p:cNvPr>
          <p:cNvCxnSpPr>
            <a:cxnSpLocks/>
            <a:stCxn id="19" idx="6"/>
            <a:endCxn id="11" idx="2"/>
          </p:cNvCxnSpPr>
          <p:nvPr/>
        </p:nvCxnSpPr>
        <p:spPr>
          <a:xfrm>
            <a:off x="8292661" y="3629605"/>
            <a:ext cx="1671143" cy="20798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CD623AA-7E98-1431-A92B-9109511EB1DB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8250495" y="3912633"/>
            <a:ext cx="1787129" cy="897736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25CC5A72-ACFA-40BC-8E01-EC306B5CCF31}"/>
              </a:ext>
            </a:extLst>
          </p:cNvPr>
          <p:cNvSpPr/>
          <p:nvPr/>
        </p:nvSpPr>
        <p:spPr>
          <a:xfrm>
            <a:off x="1069750" y="3828232"/>
            <a:ext cx="1282262" cy="1164182"/>
          </a:xfrm>
          <a:prstGeom prst="ellipse">
            <a:avLst/>
          </a:prstGeom>
          <a:noFill/>
          <a:ln w="34925"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VBA &amp; VHA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1C3FF8E-10EA-7B28-C7E9-09F205EF51A7}"/>
              </a:ext>
            </a:extLst>
          </p:cNvPr>
          <p:cNvCxnSpPr>
            <a:cxnSpLocks/>
          </p:cNvCxnSpPr>
          <p:nvPr/>
        </p:nvCxnSpPr>
        <p:spPr>
          <a:xfrm>
            <a:off x="2207174" y="2859825"/>
            <a:ext cx="4765286" cy="610074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06C0973-02E7-71BC-3B6F-69E3B4D16883}"/>
              </a:ext>
            </a:extLst>
          </p:cNvPr>
          <p:cNvCxnSpPr>
            <a:cxnSpLocks/>
          </p:cNvCxnSpPr>
          <p:nvPr/>
        </p:nvCxnSpPr>
        <p:spPr>
          <a:xfrm flipV="1">
            <a:off x="2228962" y="3912633"/>
            <a:ext cx="4718374" cy="82647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C1371C7-69E7-D7A7-F0E1-A932BEDBDCEF}"/>
              </a:ext>
            </a:extLst>
          </p:cNvPr>
          <p:cNvCxnSpPr>
            <a:cxnSpLocks/>
            <a:endCxn id="19" idx="3"/>
          </p:cNvCxnSpPr>
          <p:nvPr/>
        </p:nvCxnSpPr>
        <p:spPr>
          <a:xfrm flipV="1">
            <a:off x="3511224" y="4150537"/>
            <a:ext cx="3633130" cy="840635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7254274-A843-7019-A4C3-C41296E0208A}"/>
              </a:ext>
            </a:extLst>
          </p:cNvPr>
          <p:cNvCxnSpPr>
            <a:cxnSpLocks/>
            <a:stCxn id="14" idx="7"/>
          </p:cNvCxnSpPr>
          <p:nvPr/>
        </p:nvCxnSpPr>
        <p:spPr>
          <a:xfrm flipV="1">
            <a:off x="5041862" y="4316048"/>
            <a:ext cx="2531508" cy="950752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EEC46DA-C760-B30A-8983-05DD5B823FCA}"/>
              </a:ext>
            </a:extLst>
          </p:cNvPr>
          <p:cNvCxnSpPr>
            <a:stCxn id="15" idx="7"/>
            <a:endCxn id="19" idx="4"/>
          </p:cNvCxnSpPr>
          <p:nvPr/>
        </p:nvCxnSpPr>
        <p:spPr>
          <a:xfrm flipV="1">
            <a:off x="6767734" y="4366315"/>
            <a:ext cx="852265" cy="81676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A93D7C3-EA9B-A2C1-E277-260251FCF1F6}"/>
              </a:ext>
            </a:extLst>
          </p:cNvPr>
          <p:cNvCxnSpPr>
            <a:cxnSpLocks/>
            <a:stCxn id="16" idx="0"/>
          </p:cNvCxnSpPr>
          <p:nvPr/>
        </p:nvCxnSpPr>
        <p:spPr>
          <a:xfrm flipH="1" flipV="1">
            <a:off x="7993949" y="4248112"/>
            <a:ext cx="456368" cy="735101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AF933224-4423-61B4-0750-916124EDF60C}"/>
              </a:ext>
            </a:extLst>
          </p:cNvPr>
          <p:cNvSpPr txBox="1"/>
          <p:nvPr/>
        </p:nvSpPr>
        <p:spPr>
          <a:xfrm>
            <a:off x="10111185" y="36471"/>
            <a:ext cx="2059922" cy="1323439"/>
          </a:xfrm>
          <a:prstGeom prst="rect">
            <a:avLst/>
          </a:prstGeom>
          <a:solidFill>
            <a:srgbClr val="FFFF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Network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C97EA24-B031-F4B2-0522-36B00B311129}"/>
              </a:ext>
            </a:extLst>
          </p:cNvPr>
          <p:cNvSpPr/>
          <p:nvPr/>
        </p:nvSpPr>
        <p:spPr>
          <a:xfrm>
            <a:off x="126124" y="0"/>
            <a:ext cx="12065876" cy="6779172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8946F1-338D-B420-ED14-91C6C4828F0B}"/>
              </a:ext>
            </a:extLst>
          </p:cNvPr>
          <p:cNvSpPr txBox="1"/>
          <p:nvPr/>
        </p:nvSpPr>
        <p:spPr>
          <a:xfrm>
            <a:off x="151369" y="5435148"/>
            <a:ext cx="2219799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And Growing</a:t>
            </a:r>
            <a:r>
              <a:rPr lang="en-US" sz="4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7242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31D71E-526E-A19E-A6DC-733DAAE16D64}"/>
              </a:ext>
            </a:extLst>
          </p:cNvPr>
          <p:cNvSpPr txBox="1"/>
          <p:nvPr/>
        </p:nvSpPr>
        <p:spPr>
          <a:xfrm>
            <a:off x="204952" y="2646415"/>
            <a:ext cx="1178209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Typical Cost to Stabilize the Veteran’s situation:  </a:t>
            </a:r>
          </a:p>
          <a:p>
            <a:pPr lvl="8"/>
            <a:r>
              <a:rPr lang="en-US" sz="4000" b="1" dirty="0"/>
              <a:t>Less than $500.</a:t>
            </a:r>
          </a:p>
          <a:p>
            <a:endParaRPr lang="en-US" sz="4000" b="1" dirty="0"/>
          </a:p>
          <a:p>
            <a:pPr lvl="3"/>
            <a:endParaRPr lang="en-US" sz="2800" b="1" dirty="0"/>
          </a:p>
          <a:p>
            <a:r>
              <a:rPr lang="en-US" sz="2800" b="1" dirty="0"/>
              <a:t>			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175B4B-EF25-3292-756C-728E3FA1E3A0}"/>
              </a:ext>
            </a:extLst>
          </p:cNvPr>
          <p:cNvSpPr/>
          <p:nvPr/>
        </p:nvSpPr>
        <p:spPr>
          <a:xfrm>
            <a:off x="204952" y="147145"/>
            <a:ext cx="11782095" cy="6526924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9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31D71E-526E-A19E-A6DC-733DAAE16D64}"/>
              </a:ext>
            </a:extLst>
          </p:cNvPr>
          <p:cNvSpPr txBox="1"/>
          <p:nvPr/>
        </p:nvSpPr>
        <p:spPr>
          <a:xfrm>
            <a:off x="254874" y="2080209"/>
            <a:ext cx="1178209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All situations where immediate resources where not available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Disabled elderly  wheelchair bound veteran with service dog (</a:t>
            </a:r>
            <a:r>
              <a:rPr lang="en-US" sz="2400" b="1" dirty="0">
                <a:solidFill>
                  <a:srgbClr val="FF0000"/>
                </a:solidFill>
              </a:rPr>
              <a:t>Good Samaritan</a:t>
            </a:r>
            <a:r>
              <a:rPr lang="en-US" sz="2400" b="1" dirty="0"/>
              <a:t>)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Bread of Life veteran, heart attack in Los Vagas (</a:t>
            </a:r>
            <a:r>
              <a:rPr lang="en-US" sz="2400" b="1" dirty="0">
                <a:solidFill>
                  <a:srgbClr val="FF0000"/>
                </a:solidFill>
              </a:rPr>
              <a:t>VA Case Manager</a:t>
            </a:r>
            <a:r>
              <a:rPr lang="en-US" sz="2400" b="1" dirty="0"/>
              <a:t>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Veteran living in his car had an accident totally his car leaving Togus on a Friday; (</a:t>
            </a:r>
            <a:r>
              <a:rPr lang="en-US" sz="2400" b="1" dirty="0">
                <a:solidFill>
                  <a:srgbClr val="FF0000"/>
                </a:solidFill>
              </a:rPr>
              <a:t>Lincoln County Sherriff</a:t>
            </a:r>
            <a:r>
              <a:rPr lang="en-US" sz="2400" b="1" dirty="0"/>
              <a:t>)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Veterans transitioning from shelter to apartment…transportation &amp;… (</a:t>
            </a:r>
            <a:r>
              <a:rPr lang="en-US" sz="2400" b="1" dirty="0">
                <a:solidFill>
                  <a:srgbClr val="FF0000"/>
                </a:solidFill>
              </a:rPr>
              <a:t>Case workers and Veterans</a:t>
            </a:r>
            <a:r>
              <a:rPr lang="en-US" sz="2400" b="1" dirty="0"/>
              <a:t>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Gas to enable transportation  (</a:t>
            </a:r>
            <a:r>
              <a:rPr lang="en-US" sz="2400" b="1" dirty="0">
                <a:solidFill>
                  <a:srgbClr val="FF0000"/>
                </a:solidFill>
              </a:rPr>
              <a:t>all sources</a:t>
            </a:r>
            <a:r>
              <a:rPr lang="en-US" sz="2400" b="1" dirty="0"/>
              <a:t>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Heating fuel (</a:t>
            </a:r>
            <a:r>
              <a:rPr lang="en-US" sz="2400" b="1" dirty="0">
                <a:solidFill>
                  <a:srgbClr val="FF0000"/>
                </a:solidFill>
              </a:rPr>
              <a:t>all sources</a:t>
            </a:r>
            <a:r>
              <a:rPr lang="en-US" sz="2400" b="1" dirty="0"/>
              <a:t>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Immediate shelter – hotels (</a:t>
            </a:r>
            <a:r>
              <a:rPr lang="en-US" sz="2400" b="1" dirty="0">
                <a:solidFill>
                  <a:srgbClr val="FF0000"/>
                </a:solidFill>
              </a:rPr>
              <a:t>all sources</a:t>
            </a:r>
            <a:r>
              <a:rPr lang="en-US" sz="2400" b="1" dirty="0"/>
              <a:t>)</a:t>
            </a:r>
            <a:r>
              <a:rPr lang="en-US" sz="2800" b="1" dirty="0"/>
              <a:t>		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961FD0-4B6C-3D10-162F-39701CD80C72}"/>
              </a:ext>
            </a:extLst>
          </p:cNvPr>
          <p:cNvSpPr/>
          <p:nvPr/>
        </p:nvSpPr>
        <p:spPr>
          <a:xfrm>
            <a:off x="304799" y="210207"/>
            <a:ext cx="11682247" cy="6547945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85192E-6D5B-0995-00CE-EA644C562977}"/>
              </a:ext>
            </a:extLst>
          </p:cNvPr>
          <p:cNvSpPr txBox="1"/>
          <p:nvPr/>
        </p:nvSpPr>
        <p:spPr>
          <a:xfrm>
            <a:off x="2490952" y="325883"/>
            <a:ext cx="84608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solidFill>
                  <a:srgbClr val="00B050"/>
                </a:solidFill>
              </a:rPr>
              <a:t>117</a:t>
            </a:r>
            <a:r>
              <a:rPr lang="en-US" sz="5400" b="1" dirty="0"/>
              <a:t> Veterans Helped in 2024</a:t>
            </a:r>
          </a:p>
          <a:p>
            <a:pPr algn="ctr"/>
            <a:r>
              <a:rPr lang="en-US" sz="4400" b="1" dirty="0"/>
              <a:t>Sample Situations: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49650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31D71E-526E-A19E-A6DC-733DAAE16D64}"/>
              </a:ext>
            </a:extLst>
          </p:cNvPr>
          <p:cNvSpPr txBox="1"/>
          <p:nvPr/>
        </p:nvSpPr>
        <p:spPr>
          <a:xfrm>
            <a:off x="525623" y="2539170"/>
            <a:ext cx="11224941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4000" b="1" dirty="0">
                <a:solidFill>
                  <a:srgbClr val="00B050"/>
                </a:solidFill>
              </a:rPr>
              <a:t>Donations/grants without “restrictions” to enable immediate solutions to veteran’s needs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4000" b="1" dirty="0">
                <a:solidFill>
                  <a:srgbClr val="00B050"/>
                </a:solidFill>
              </a:rPr>
              <a:t>More coordination within Network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4000" b="1" dirty="0">
                <a:solidFill>
                  <a:srgbClr val="00B050"/>
                </a:solidFill>
              </a:rPr>
              <a:t>Better follow-up to know ultimate outcome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4000" b="1" dirty="0">
                <a:solidFill>
                  <a:srgbClr val="00B050"/>
                </a:solidFill>
              </a:rPr>
              <a:t>Sustainability</a:t>
            </a:r>
          </a:p>
          <a:p>
            <a:pPr>
              <a:spcAft>
                <a:spcPts val="1200"/>
              </a:spcAft>
            </a:pPr>
            <a:endParaRPr lang="en-US" sz="2800" b="1" dirty="0">
              <a:solidFill>
                <a:srgbClr val="00B05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b="1" dirty="0"/>
              <a:t>		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F19579-D8B5-965B-34D3-DB4C73DC1B02}"/>
              </a:ext>
            </a:extLst>
          </p:cNvPr>
          <p:cNvSpPr/>
          <p:nvPr/>
        </p:nvSpPr>
        <p:spPr>
          <a:xfrm>
            <a:off x="204952" y="262759"/>
            <a:ext cx="11782095" cy="6327227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62C379-4A61-5D1E-06C6-B57D37045931}"/>
              </a:ext>
            </a:extLst>
          </p:cNvPr>
          <p:cNvSpPr txBox="1"/>
          <p:nvPr/>
        </p:nvSpPr>
        <p:spPr>
          <a:xfrm>
            <a:off x="557154" y="1035456"/>
            <a:ext cx="11161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NEED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68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75FC64-82D9-C44F-5102-C6A361F88DC6}"/>
              </a:ext>
            </a:extLst>
          </p:cNvPr>
          <p:cNvSpPr/>
          <p:nvPr/>
        </p:nvSpPr>
        <p:spPr>
          <a:xfrm>
            <a:off x="262759" y="283779"/>
            <a:ext cx="11761075" cy="6409118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260EF0-B8D9-1EA8-D9C7-B75C76F0FF70}"/>
              </a:ext>
            </a:extLst>
          </p:cNvPr>
          <p:cNvSpPr txBox="1"/>
          <p:nvPr/>
        </p:nvSpPr>
        <p:spPr>
          <a:xfrm>
            <a:off x="262760" y="599090"/>
            <a:ext cx="11845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Maine Veterans In Need</a:t>
            </a:r>
            <a:endParaRPr lang="en-US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E6DD6D-DE86-DC53-94BA-FA30705CF91D}"/>
              </a:ext>
            </a:extLst>
          </p:cNvPr>
          <p:cNvSpPr txBox="1"/>
          <p:nvPr/>
        </p:nvSpPr>
        <p:spPr>
          <a:xfrm>
            <a:off x="4030717" y="1900128"/>
            <a:ext cx="4130565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/>
              <a:t>Who we are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/>
              <a:t>What we do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/>
              <a:t>How we do it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/>
              <a:t>What we need</a:t>
            </a:r>
          </a:p>
        </p:txBody>
      </p:sp>
    </p:spTree>
    <p:extLst>
      <p:ext uri="{BB962C8B-B14F-4D97-AF65-F5344CB8AC3E}">
        <p14:creationId xmlns:p14="http://schemas.microsoft.com/office/powerpoint/2010/main" val="143924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1D49FBA-A6E6-C65B-346D-D9E7D6864908}"/>
              </a:ext>
            </a:extLst>
          </p:cNvPr>
          <p:cNvSpPr/>
          <p:nvPr/>
        </p:nvSpPr>
        <p:spPr>
          <a:xfrm>
            <a:off x="199697" y="115614"/>
            <a:ext cx="11855669" cy="658998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1448A-4C55-0092-8821-EE0C902E7E10}"/>
              </a:ext>
            </a:extLst>
          </p:cNvPr>
          <p:cNvSpPr txBox="1"/>
          <p:nvPr/>
        </p:nvSpPr>
        <p:spPr>
          <a:xfrm>
            <a:off x="472966" y="418275"/>
            <a:ext cx="1129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2F4B0F-7E2C-CE3B-92EF-6B9E3734745E}"/>
              </a:ext>
            </a:extLst>
          </p:cNvPr>
          <p:cNvSpPr txBox="1"/>
          <p:nvPr/>
        </p:nvSpPr>
        <p:spPr>
          <a:xfrm>
            <a:off x="357353" y="4273677"/>
            <a:ext cx="116980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solidFill>
                  <a:srgbClr val="1F1F1F"/>
                </a:solidFill>
                <a:effectLst/>
                <a:latin typeface="Georgia" panose="02040502050405020303" pitchFamily="18" charset="0"/>
              </a:rPr>
              <a:t>USICH is the only federal agency with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the sole mission </a:t>
            </a:r>
            <a:r>
              <a:rPr lang="en-US" sz="2800" b="0" i="0" dirty="0">
                <a:solidFill>
                  <a:srgbClr val="1F1F1F"/>
                </a:solidFill>
                <a:effectLst/>
                <a:latin typeface="Georgia" panose="02040502050405020303" pitchFamily="18" charset="0"/>
              </a:rPr>
              <a:t>of preventing and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ending homelessness </a:t>
            </a:r>
            <a:r>
              <a:rPr lang="en-US" sz="2800" b="0" i="0" dirty="0">
                <a:solidFill>
                  <a:srgbClr val="1F1F1F"/>
                </a:solidFill>
                <a:effectLst/>
                <a:latin typeface="Georgia" panose="02040502050405020303" pitchFamily="18" charset="0"/>
              </a:rPr>
              <a:t>in America. We coordinate with our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19 federal member agencies, state </a:t>
            </a:r>
            <a:r>
              <a:rPr lang="en-US" sz="2800" b="0" i="0" dirty="0">
                <a:solidFill>
                  <a:srgbClr val="1F1F1F"/>
                </a:solidFill>
                <a:effectLst/>
                <a:latin typeface="Georgia" panose="02040502050405020303" pitchFamily="18" charset="0"/>
              </a:rPr>
              <a:t>and local governments, and the private sector to create partnerships, implement evidence-based best practices, and use resources in the most efficient and effective ways.</a:t>
            </a:r>
            <a:endParaRPr lang="en-US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B6626E-845A-8A85-F079-3DB165953F76}"/>
              </a:ext>
            </a:extLst>
          </p:cNvPr>
          <p:cNvSpPr txBox="1"/>
          <p:nvPr/>
        </p:nvSpPr>
        <p:spPr>
          <a:xfrm>
            <a:off x="2921876" y="1555531"/>
            <a:ext cx="1597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90AEAC8-F4AB-D000-3030-D1C50B74B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104" y="1189818"/>
            <a:ext cx="6924140" cy="313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8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1D49FBA-A6E6-C65B-346D-D9E7D6864908}"/>
              </a:ext>
            </a:extLst>
          </p:cNvPr>
          <p:cNvSpPr/>
          <p:nvPr/>
        </p:nvSpPr>
        <p:spPr>
          <a:xfrm>
            <a:off x="199697" y="115614"/>
            <a:ext cx="11855669" cy="658998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1448A-4C55-0092-8821-EE0C902E7E10}"/>
              </a:ext>
            </a:extLst>
          </p:cNvPr>
          <p:cNvSpPr txBox="1"/>
          <p:nvPr/>
        </p:nvSpPr>
        <p:spPr>
          <a:xfrm>
            <a:off x="472966" y="418275"/>
            <a:ext cx="112986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Background</a:t>
            </a:r>
          </a:p>
          <a:p>
            <a:pPr algn="ctr"/>
            <a:r>
              <a:rPr lang="en-US" sz="4800" dirty="0"/>
              <a:t>USIACH on Veterans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B6626E-845A-8A85-F079-3DB165953F76}"/>
              </a:ext>
            </a:extLst>
          </p:cNvPr>
          <p:cNvSpPr txBox="1"/>
          <p:nvPr/>
        </p:nvSpPr>
        <p:spPr>
          <a:xfrm>
            <a:off x="2921876" y="1555531"/>
            <a:ext cx="1597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94866E-422D-4CCC-6E2D-9BFAEA775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6809" y="496613"/>
            <a:ext cx="1855460" cy="18554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C94651-F694-83EF-0FC6-4BE6691799ED}"/>
              </a:ext>
            </a:extLst>
          </p:cNvPr>
          <p:cNvSpPr txBox="1"/>
          <p:nvPr/>
        </p:nvSpPr>
        <p:spPr>
          <a:xfrm>
            <a:off x="557154" y="2278887"/>
            <a:ext cx="105445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“Veteran is any person who served on active duty in the armed forces, </a:t>
            </a:r>
            <a:r>
              <a:rPr lang="en-US" sz="2800" b="1" dirty="0">
                <a:solidFill>
                  <a:srgbClr val="FF0000"/>
                </a:solidFill>
              </a:rPr>
              <a:t>regardless of how long they served </a:t>
            </a:r>
            <a:r>
              <a:rPr lang="en-US" sz="2800" dirty="0"/>
              <a:t>or the </a:t>
            </a:r>
            <a:r>
              <a:rPr lang="en-US" sz="2800" b="1" dirty="0">
                <a:solidFill>
                  <a:srgbClr val="FF0000"/>
                </a:solidFill>
              </a:rPr>
              <a:t>type of discharge they received.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While ending veteran homelessness is primarily about the community’s capacity to connect veterans to permanent housing, the community also has the capacity </a:t>
            </a:r>
            <a:r>
              <a:rPr lang="en-US" sz="2800" b="1" dirty="0">
                <a:solidFill>
                  <a:srgbClr val="FF0000"/>
                </a:solidFill>
              </a:rPr>
              <a:t>to immediately offer and provide some form of shelter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Access to shelter is not contingent on sobriety, </a:t>
            </a:r>
            <a:r>
              <a:rPr lang="en-US" sz="2800" b="1" dirty="0">
                <a:solidFill>
                  <a:srgbClr val="FF0000"/>
                </a:solidFill>
              </a:rPr>
              <a:t>minimum income requirements</a:t>
            </a:r>
            <a:r>
              <a:rPr lang="en-US" sz="2800" dirty="0"/>
              <a:t>, lack of criminal record, or other unnecessary conditions.”</a:t>
            </a:r>
          </a:p>
        </p:txBody>
      </p:sp>
    </p:spTree>
    <p:extLst>
      <p:ext uri="{BB962C8B-B14F-4D97-AF65-F5344CB8AC3E}">
        <p14:creationId xmlns:p14="http://schemas.microsoft.com/office/powerpoint/2010/main" val="292986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1D49FBA-A6E6-C65B-346D-D9E7D6864908}"/>
              </a:ext>
            </a:extLst>
          </p:cNvPr>
          <p:cNvSpPr/>
          <p:nvPr/>
        </p:nvSpPr>
        <p:spPr>
          <a:xfrm>
            <a:off x="199697" y="115614"/>
            <a:ext cx="11855669" cy="658998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2D2F05-4570-A267-7AF2-BD2AB94CB5AA}"/>
              </a:ext>
            </a:extLst>
          </p:cNvPr>
          <p:cNvSpPr txBox="1"/>
          <p:nvPr/>
        </p:nvSpPr>
        <p:spPr>
          <a:xfrm>
            <a:off x="3531476" y="725214"/>
            <a:ext cx="4950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The Need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5ED827-AF42-1AF2-9B8B-BC72FFE2D0D0}"/>
              </a:ext>
            </a:extLst>
          </p:cNvPr>
          <p:cNvSpPr txBox="1"/>
          <p:nvPr/>
        </p:nvSpPr>
        <p:spPr>
          <a:xfrm>
            <a:off x="420414" y="2468912"/>
            <a:ext cx="115718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All current programs vary as to the eligibility of veterans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All current programs have a “process” required to get support.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Most agencies/organizations are 9-5, 5 days a week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Veteran “emergencies” happen at any time</a:t>
            </a:r>
          </a:p>
        </p:txBody>
      </p:sp>
    </p:spTree>
    <p:extLst>
      <p:ext uri="{BB962C8B-B14F-4D97-AF65-F5344CB8AC3E}">
        <p14:creationId xmlns:p14="http://schemas.microsoft.com/office/powerpoint/2010/main" val="30537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96" y="231228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4ED6C62-2B37-9330-A8E1-C230114985C4}"/>
              </a:ext>
            </a:extLst>
          </p:cNvPr>
          <p:cNvSpPr/>
          <p:nvPr/>
        </p:nvSpPr>
        <p:spPr>
          <a:xfrm>
            <a:off x="262759" y="231228"/>
            <a:ext cx="11719034" cy="6505903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0B2E42-0E10-1024-E02F-B5DF81106C86}"/>
              </a:ext>
            </a:extLst>
          </p:cNvPr>
          <p:cNvSpPr txBox="1"/>
          <p:nvPr/>
        </p:nvSpPr>
        <p:spPr>
          <a:xfrm>
            <a:off x="468630" y="525780"/>
            <a:ext cx="113271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The History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AB5BDE-B81F-64D3-4885-9F93E48A81AB}"/>
              </a:ext>
            </a:extLst>
          </p:cNvPr>
          <p:cNvSpPr txBox="1"/>
          <p:nvPr/>
        </p:nvSpPr>
        <p:spPr>
          <a:xfrm>
            <a:off x="285238" y="1913113"/>
            <a:ext cx="116215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2000:  1 VA Homeless Veteran Coordinator located at the Portland Vet Center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2003:  Homeless Veteran Network Group (HVNG), hosted by the VA, formed and met 11 months a year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2008:  1</a:t>
            </a:r>
            <a:r>
              <a:rPr lang="en-US" sz="2800" baseline="30000" dirty="0"/>
              <a:t>st</a:t>
            </a:r>
            <a:r>
              <a:rPr lang="en-US" sz="2800" dirty="0"/>
              <a:t> VISN 1 Homeless Veteran summit met at Togus due to the VA Maine success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2018:  HVNG Dissolved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2020:  VA Stopped hosting the Homeless Veteran Standdowns due to COVID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36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96" y="231228"/>
            <a:ext cx="1933798" cy="1933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4ED6C62-2B37-9330-A8E1-C230114985C4}"/>
              </a:ext>
            </a:extLst>
          </p:cNvPr>
          <p:cNvSpPr/>
          <p:nvPr/>
        </p:nvSpPr>
        <p:spPr>
          <a:xfrm>
            <a:off x="262759" y="231228"/>
            <a:ext cx="11719034" cy="6505903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0B2E42-0E10-1024-E02F-B5DF81106C86}"/>
              </a:ext>
            </a:extLst>
          </p:cNvPr>
          <p:cNvSpPr txBox="1"/>
          <p:nvPr/>
        </p:nvSpPr>
        <p:spPr>
          <a:xfrm>
            <a:off x="468630" y="525780"/>
            <a:ext cx="113271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The History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AB5BDE-B81F-64D3-4885-9F93E48A81AB}"/>
              </a:ext>
            </a:extLst>
          </p:cNvPr>
          <p:cNvSpPr txBox="1"/>
          <p:nvPr/>
        </p:nvSpPr>
        <p:spPr>
          <a:xfrm>
            <a:off x="311514" y="2061485"/>
            <a:ext cx="116215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2018:  Some of those who attended the HVNG met at MBVS to discuss how to meet the recognized need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 2020:  MVN formed as a 501(C)3.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Membership organization (no cost)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Membership goal is for all organizations involved with helping veterans in need be members.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All volunteer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Funded by donations only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Available 24/7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Meet month, all invited to attend</a:t>
            </a:r>
            <a:br>
              <a:rPr lang="en-US" sz="2800" dirty="0"/>
            </a:b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52630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22A556-91E1-DCC6-6715-67B70CD01536}"/>
              </a:ext>
            </a:extLst>
          </p:cNvPr>
          <p:cNvSpPr txBox="1"/>
          <p:nvPr/>
        </p:nvSpPr>
        <p:spPr>
          <a:xfrm>
            <a:off x="906650" y="1884771"/>
            <a:ext cx="97220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Just </a:t>
            </a:r>
            <a:r>
              <a:rPr lang="en-US" sz="4000" b="1" dirty="0"/>
              <a:t>listen</a:t>
            </a:r>
            <a:r>
              <a:rPr lang="en-US" sz="3600" dirty="0"/>
              <a:t>/talk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Referring to appropriate agency with warm hand off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Provide hotel until “system” takes over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Provide food until “system” takes over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Fund something that needs immediate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/>
              <a:t>Ensure getting VA services they deserve, help navigate the system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C89789-4082-B913-F375-01CDD9D5FFA4}"/>
              </a:ext>
            </a:extLst>
          </p:cNvPr>
          <p:cNvSpPr txBox="1"/>
          <p:nvPr/>
        </p:nvSpPr>
        <p:spPr>
          <a:xfrm>
            <a:off x="2816669" y="969675"/>
            <a:ext cx="7935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/>
              <a:t>Immediate Assistance Can BE:</a:t>
            </a:r>
            <a:endParaRPr lang="en-US" sz="4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2901A4-B3F2-69B9-B654-DED7BAA2065D}"/>
              </a:ext>
            </a:extLst>
          </p:cNvPr>
          <p:cNvSpPr/>
          <p:nvPr/>
        </p:nvSpPr>
        <p:spPr>
          <a:xfrm>
            <a:off x="220717" y="189186"/>
            <a:ext cx="11824138" cy="6558455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7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C961F4-5032-DDFF-3A94-CD34D898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4" y="418275"/>
            <a:ext cx="1933798" cy="19337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01E9DA7-6562-6B5A-DFFF-258EF597E3BC}"/>
              </a:ext>
            </a:extLst>
          </p:cNvPr>
          <p:cNvSpPr/>
          <p:nvPr/>
        </p:nvSpPr>
        <p:spPr>
          <a:xfrm>
            <a:off x="325821" y="136634"/>
            <a:ext cx="11698013" cy="6526925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B7A414-9CA8-EDD4-9E86-AEC796B9932D}"/>
              </a:ext>
            </a:extLst>
          </p:cNvPr>
          <p:cNvSpPr txBox="1"/>
          <p:nvPr/>
        </p:nvSpPr>
        <p:spPr>
          <a:xfrm>
            <a:off x="483476" y="735723"/>
            <a:ext cx="11151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The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C67AA0-5998-FE2B-1FAD-E86B85EDDE45}"/>
              </a:ext>
            </a:extLst>
          </p:cNvPr>
          <p:cNvSpPr txBox="1"/>
          <p:nvPr/>
        </p:nvSpPr>
        <p:spPr>
          <a:xfrm>
            <a:off x="557154" y="2352073"/>
            <a:ext cx="111513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Referrals come from: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dirty="0"/>
              <a:t>Veterans themselves (word of mouth or </a:t>
            </a:r>
            <a:r>
              <a:rPr lang="en-US" sz="4000" b="1" dirty="0">
                <a:solidFill>
                  <a:srgbClr val="FF0000"/>
                </a:solidFill>
              </a:rPr>
              <a:t>211</a:t>
            </a:r>
            <a:r>
              <a:rPr lang="en-US" sz="4000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dirty="0"/>
              <a:t>Agency social and/or case workers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dirty="0"/>
              <a:t>VA social and/or case workers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dirty="0"/>
              <a:t>MBVS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dirty="0"/>
              <a:t>First responders/law enforcement</a:t>
            </a:r>
          </a:p>
        </p:txBody>
      </p:sp>
    </p:spTree>
    <p:extLst>
      <p:ext uri="{BB962C8B-B14F-4D97-AF65-F5344CB8AC3E}">
        <p14:creationId xmlns:p14="http://schemas.microsoft.com/office/powerpoint/2010/main" val="283771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3892</TotalTime>
  <Words>717</Words>
  <Application>Microsoft Office PowerPoint</Application>
  <PresentationFormat>Widescreen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Maine Veterans In Need  Who we are  What we do  How we do it  What we need</dc:title>
  <dc:creator>David Patch</dc:creator>
  <cp:lastModifiedBy>David Patch</cp:lastModifiedBy>
  <cp:revision>19</cp:revision>
  <cp:lastPrinted>2023-12-27T21:15:31Z</cp:lastPrinted>
  <dcterms:created xsi:type="dcterms:W3CDTF">2023-12-06T15:04:35Z</dcterms:created>
  <dcterms:modified xsi:type="dcterms:W3CDTF">2024-01-03T13:13:20Z</dcterms:modified>
</cp:coreProperties>
</file>